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Lst>
  <p:sldIdLst>
    <p:sldId id="257" r:id="rId2"/>
    <p:sldId id="258" r:id="rId3"/>
    <p:sldId id="259" r:id="rId4"/>
    <p:sldId id="260" r:id="rId5"/>
    <p:sldId id="262" r:id="rId6"/>
    <p:sldId id="263" r:id="rId7"/>
    <p:sldId id="264" r:id="rId8"/>
    <p:sldId id="265" r:id="rId9"/>
    <p:sldId id="266" r:id="rId10"/>
    <p:sldId id="268" r:id="rId11"/>
    <p:sldId id="267" r:id="rId12"/>
    <p:sldId id="271"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8" r:id="rId30"/>
    <p:sldId id="286" r:id="rId31"/>
    <p:sldId id="287" r:id="rId32"/>
    <p:sldId id="289" r:id="rId33"/>
    <p:sldId id="290" r:id="rId34"/>
    <p:sldId id="292" r:id="rId35"/>
    <p:sldId id="293" r:id="rId36"/>
    <p:sldId id="294" r:id="rId37"/>
    <p:sldId id="295" r:id="rId38"/>
    <p:sldId id="297" r:id="rId39"/>
    <p:sldId id="298" r:id="rId40"/>
    <p:sldId id="299" r:id="rId41"/>
    <p:sldId id="300" r:id="rId42"/>
    <p:sldId id="301" r:id="rId43"/>
    <p:sldId id="302" r:id="rId44"/>
    <p:sldId id="303" r:id="rId45"/>
    <p:sldId id="304" r:id="rId46"/>
    <p:sldId id="305" r:id="rId47"/>
    <p:sldId id="306" r:id="rId48"/>
    <p:sldId id="307" r:id="rId49"/>
    <p:sldId id="311" r:id="rId50"/>
    <p:sldId id="309" r:id="rId51"/>
    <p:sldId id="313" r:id="rId52"/>
    <p:sldId id="312" r:id="rId53"/>
    <p:sldId id="314" r:id="rId54"/>
    <p:sldId id="315" r:id="rId55"/>
    <p:sldId id="317" r:id="rId56"/>
    <p:sldId id="316" r:id="rId57"/>
    <p:sldId id="318" r:id="rId58"/>
    <p:sldId id="319" r:id="rId59"/>
    <p:sldId id="320" r:id="rId60"/>
    <p:sldId id="321" r:id="rId61"/>
    <p:sldId id="322" r:id="rId62"/>
    <p:sldId id="323" r:id="rId63"/>
    <p:sldId id="324" r:id="rId64"/>
    <p:sldId id="325" r:id="rId65"/>
    <p:sldId id="327" r:id="rId66"/>
    <p:sldId id="328" r:id="rId67"/>
    <p:sldId id="329" r:id="rId68"/>
    <p:sldId id="330" r:id="rId69"/>
    <p:sldId id="331" r:id="rId70"/>
    <p:sldId id="332" r:id="rId71"/>
    <p:sldId id="333" r:id="rId72"/>
    <p:sldId id="334" r:id="rId73"/>
    <p:sldId id="33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a R. Maurya" initials="ARM" lastIdx="1" clrIdx="0">
    <p:extLst>
      <p:ext uri="{19B8F6BF-5375-455C-9EA6-DF929625EA0E}">
        <p15:presenceInfo xmlns:p15="http://schemas.microsoft.com/office/powerpoint/2012/main" userId="3530a0c9b87be2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878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0177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0477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36029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72978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7175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4720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0236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826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2120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485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28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585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00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1834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664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40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10/10/2019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5181638"/>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searchcloudsecurity.techtarget.com/definition/CloudAudit"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9D7C0C-20C6-468D-8F9D-36D7DAF7A344}"/>
              </a:ext>
            </a:extLst>
          </p:cNvPr>
          <p:cNvPicPr>
            <a:picLocks noChangeAspect="1"/>
          </p:cNvPicPr>
          <p:nvPr/>
        </p:nvPicPr>
        <p:blipFill rotWithShape="1">
          <a:blip r:embed="rId2"/>
          <a:srcRect l="41304" t="31103" r="23369" b="19985"/>
          <a:stretch/>
        </p:blipFill>
        <p:spPr>
          <a:xfrm>
            <a:off x="2372139" y="2133600"/>
            <a:ext cx="8242851"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C7F5EFA6-A733-4250-8747-69B0C8673307}"/>
              </a:ext>
            </a:extLst>
          </p:cNvPr>
          <p:cNvSpPr/>
          <p:nvPr/>
        </p:nvSpPr>
        <p:spPr>
          <a:xfrm>
            <a:off x="3624468" y="1120674"/>
            <a:ext cx="5738191" cy="769441"/>
          </a:xfrm>
          <a:prstGeom prst="rect">
            <a:avLst/>
          </a:prstGeom>
        </p:spPr>
        <p:txBody>
          <a:bodyPr wrap="square">
            <a:spAutoFit/>
          </a:bodyPr>
          <a:lstStyle/>
          <a:p>
            <a:pPr algn="ctr"/>
            <a:r>
              <a:rPr lang="en-IN" sz="4400" b="1" dirty="0">
                <a:latin typeface="Arial Black" panose="020B0A04020102020204" pitchFamily="34" charset="0"/>
              </a:rPr>
              <a:t>UNIT 3</a:t>
            </a:r>
          </a:p>
        </p:txBody>
      </p:sp>
    </p:spTree>
    <p:extLst>
      <p:ext uri="{BB962C8B-B14F-4D97-AF65-F5344CB8AC3E}">
        <p14:creationId xmlns:p14="http://schemas.microsoft.com/office/powerpoint/2010/main" val="221996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la monitor in cloud computing ppt">
            <a:extLst>
              <a:ext uri="{FF2B5EF4-FFF2-40B4-BE49-F238E27FC236}">
                <a16:creationId xmlns:a16="http://schemas.microsoft.com/office/drawing/2014/main" id="{721D11AE-719B-4026-9BC6-AB6BF831E4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 r="5089" b="20377"/>
          <a:stretch/>
        </p:blipFill>
        <p:spPr bwMode="auto">
          <a:xfrm>
            <a:off x="1378226" y="596348"/>
            <a:ext cx="9621077" cy="565867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la monitor in cloud computing ppt">
            <a:extLst>
              <a:ext uri="{FF2B5EF4-FFF2-40B4-BE49-F238E27FC236}">
                <a16:creationId xmlns:a16="http://schemas.microsoft.com/office/drawing/2014/main" id="{27DF0875-3359-45B6-9B66-6484CC6E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687" y="1606921"/>
            <a:ext cx="10084904" cy="47972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299EB8-5FAB-4D80-867A-E344207FF00B}"/>
              </a:ext>
            </a:extLst>
          </p:cNvPr>
          <p:cNvSpPr/>
          <p:nvPr/>
        </p:nvSpPr>
        <p:spPr>
          <a:xfrm>
            <a:off x="1139687" y="1022146"/>
            <a:ext cx="9117496" cy="584775"/>
          </a:xfrm>
          <a:prstGeom prst="rect">
            <a:avLst/>
          </a:prstGeom>
        </p:spPr>
        <p:txBody>
          <a:bodyPr wrap="square">
            <a:spAutoFit/>
          </a:bodyPr>
          <a:lstStyle/>
          <a:p>
            <a:r>
              <a:rPr lang="en-IN" sz="3200" b="1" dirty="0">
                <a:solidFill>
                  <a:srgbClr val="FF0000"/>
                </a:solidFill>
                <a:latin typeface="Arial Black" panose="020B0A04020102020204" pitchFamily="34" charset="0"/>
              </a:rPr>
              <a:t>Pay-per-use monitor</a:t>
            </a:r>
            <a:endParaRPr lang="en-IN" sz="32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397269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76B008-BF15-4D96-8FFE-02EE12322A91}"/>
              </a:ext>
            </a:extLst>
          </p:cNvPr>
          <p:cNvSpPr/>
          <p:nvPr/>
        </p:nvSpPr>
        <p:spPr>
          <a:xfrm>
            <a:off x="622852" y="1320682"/>
            <a:ext cx="11158331" cy="3539430"/>
          </a:xfrm>
          <a:prstGeom prst="rect">
            <a:avLst/>
          </a:prstGeom>
        </p:spPr>
        <p:txBody>
          <a:bodyPr wrap="square">
            <a:spAutoFit/>
          </a:bodyPr>
          <a:lstStyle/>
          <a:p>
            <a:r>
              <a:rPr lang="en-IN" sz="2800" b="1" dirty="0" err="1">
                <a:solidFill>
                  <a:srgbClr val="7030A0"/>
                </a:solidFill>
                <a:latin typeface="Arial Black" panose="020B0A04020102020204" pitchFamily="34" charset="0"/>
              </a:rPr>
              <a:t>CloudAudit</a:t>
            </a:r>
            <a:r>
              <a:rPr lang="en-IN" sz="2800" b="1" dirty="0">
                <a:latin typeface="Arial Black" panose="020B0A04020102020204" pitchFamily="34" charset="0"/>
              </a:rPr>
              <a:t> is a specification for the presentation of information about how a cloud computing service provider addresses control frameworks. </a:t>
            </a:r>
          </a:p>
          <a:p>
            <a:r>
              <a:rPr lang="en-IN" sz="2800" b="1" dirty="0">
                <a:latin typeface="Arial Black" panose="020B0A04020102020204" pitchFamily="34" charset="0"/>
              </a:rPr>
              <a:t>The goal of </a:t>
            </a:r>
            <a:r>
              <a:rPr lang="en-IN" sz="2800" b="1" dirty="0" err="1">
                <a:latin typeface="Arial Black" panose="020B0A04020102020204" pitchFamily="34" charset="0"/>
              </a:rPr>
              <a:t>CloudAudit</a:t>
            </a:r>
            <a:r>
              <a:rPr lang="en-IN" sz="2800" b="1" dirty="0">
                <a:latin typeface="Arial Black" panose="020B0A04020102020204" pitchFamily="34" charset="0"/>
              </a:rPr>
              <a:t> is to provide cloud service providers with a way to make their performance and security data readily available for potential customers.</a:t>
            </a:r>
          </a:p>
          <a:p>
            <a:br>
              <a:rPr lang="en-IN" sz="2800" b="1" dirty="0">
                <a:latin typeface="Arial Black" panose="020B0A04020102020204" pitchFamily="34" charset="0"/>
                <a:hlinkClick r:id="rId2">
                  <a:extLst>
                    <a:ext uri="{A12FA001-AC4F-418D-AE19-62706E023703}">
                      <ahyp:hlinkClr xmlns:ahyp="http://schemas.microsoft.com/office/drawing/2018/hyperlinkcolor" val="tx"/>
                    </a:ext>
                  </a:extLst>
                </a:hlinkClick>
              </a:rPr>
            </a:br>
            <a:endParaRPr lang="en-IN" sz="2800" b="1" dirty="0">
              <a:latin typeface="Arial Black" panose="020B0A04020102020204" pitchFamily="34" charset="0"/>
            </a:endParaRPr>
          </a:p>
        </p:txBody>
      </p:sp>
    </p:spTree>
    <p:extLst>
      <p:ext uri="{BB962C8B-B14F-4D97-AF65-F5344CB8AC3E}">
        <p14:creationId xmlns:p14="http://schemas.microsoft.com/office/powerpoint/2010/main" val="86379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audit monitor in cloud computing">
            <a:extLst>
              <a:ext uri="{FF2B5EF4-FFF2-40B4-BE49-F238E27FC236}">
                <a16:creationId xmlns:a16="http://schemas.microsoft.com/office/drawing/2014/main" id="{7CC9F35B-3335-466D-A672-1F0733FE0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904" y="1497496"/>
            <a:ext cx="9859618" cy="4770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73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5A95B1-6F2C-4CCC-B926-7997138C4F4C}"/>
              </a:ext>
            </a:extLst>
          </p:cNvPr>
          <p:cNvPicPr>
            <a:picLocks noChangeAspect="1"/>
          </p:cNvPicPr>
          <p:nvPr/>
        </p:nvPicPr>
        <p:blipFill rotWithShape="1">
          <a:blip r:embed="rId2"/>
          <a:srcRect l="12826" t="9643" r="14131" b="11479"/>
          <a:stretch/>
        </p:blipFill>
        <p:spPr>
          <a:xfrm>
            <a:off x="1563757" y="662609"/>
            <a:ext cx="8905460" cy="5406887"/>
          </a:xfrm>
          <a:prstGeom prst="rect">
            <a:avLst/>
          </a:prstGeom>
        </p:spPr>
      </p:pic>
    </p:spTree>
    <p:extLst>
      <p:ext uri="{BB962C8B-B14F-4D97-AF65-F5344CB8AC3E}">
        <p14:creationId xmlns:p14="http://schemas.microsoft.com/office/powerpoint/2010/main" val="50077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F0D928-C888-4CB5-B17B-4A5D59670725}"/>
              </a:ext>
            </a:extLst>
          </p:cNvPr>
          <p:cNvPicPr>
            <a:picLocks noChangeAspect="1"/>
          </p:cNvPicPr>
          <p:nvPr/>
        </p:nvPicPr>
        <p:blipFill rotWithShape="1">
          <a:blip r:embed="rId2"/>
          <a:srcRect l="23913" t="24529" r="21630" b="16312"/>
          <a:stretch/>
        </p:blipFill>
        <p:spPr>
          <a:xfrm>
            <a:off x="1258958" y="636104"/>
            <a:ext cx="9395790" cy="5645426"/>
          </a:xfrm>
          <a:prstGeom prst="rect">
            <a:avLst/>
          </a:prstGeom>
          <a:ln>
            <a:noFill/>
          </a:ln>
          <a:effectLst>
            <a:softEdge rad="112500"/>
          </a:effectLst>
        </p:spPr>
      </p:pic>
    </p:spTree>
    <p:extLst>
      <p:ext uri="{BB962C8B-B14F-4D97-AF65-F5344CB8AC3E}">
        <p14:creationId xmlns:p14="http://schemas.microsoft.com/office/powerpoint/2010/main" val="426901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FE34D-F669-4A40-A297-649D65DBBADB}"/>
              </a:ext>
            </a:extLst>
          </p:cNvPr>
          <p:cNvPicPr>
            <a:picLocks noChangeAspect="1"/>
          </p:cNvPicPr>
          <p:nvPr/>
        </p:nvPicPr>
        <p:blipFill rotWithShape="1">
          <a:blip r:embed="rId2"/>
          <a:srcRect l="23478" t="17375" r="20435" b="21532"/>
          <a:stretch/>
        </p:blipFill>
        <p:spPr>
          <a:xfrm>
            <a:off x="1166192" y="490330"/>
            <a:ext cx="9607826" cy="5910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699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896FB-E386-48E4-8030-82AD11A368D8}"/>
              </a:ext>
            </a:extLst>
          </p:cNvPr>
          <p:cNvPicPr>
            <a:picLocks noChangeAspect="1"/>
          </p:cNvPicPr>
          <p:nvPr/>
        </p:nvPicPr>
        <p:blipFill rotWithShape="1">
          <a:blip r:embed="rId2"/>
          <a:srcRect l="24259" t="11339" r="22963" b="26737"/>
          <a:stretch/>
        </p:blipFill>
        <p:spPr>
          <a:xfrm>
            <a:off x="925690" y="891822"/>
            <a:ext cx="10634132" cy="5418667"/>
          </a:xfrm>
          <a:prstGeom prst="rect">
            <a:avLst/>
          </a:prstGeom>
        </p:spPr>
      </p:pic>
    </p:spTree>
    <p:extLst>
      <p:ext uri="{BB962C8B-B14F-4D97-AF65-F5344CB8AC3E}">
        <p14:creationId xmlns:p14="http://schemas.microsoft.com/office/powerpoint/2010/main" val="275352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3E8E05-5D00-4FF6-B0F8-61566D0447A7}"/>
              </a:ext>
            </a:extLst>
          </p:cNvPr>
          <p:cNvPicPr>
            <a:picLocks noChangeAspect="1"/>
          </p:cNvPicPr>
          <p:nvPr/>
        </p:nvPicPr>
        <p:blipFill rotWithShape="1">
          <a:blip r:embed="rId2"/>
          <a:srcRect l="25371" t="17433" r="22315" b="21138"/>
          <a:stretch/>
        </p:blipFill>
        <p:spPr>
          <a:xfrm>
            <a:off x="1174044" y="846667"/>
            <a:ext cx="10205156" cy="5463821"/>
          </a:xfrm>
          <a:prstGeom prst="rect">
            <a:avLst/>
          </a:prstGeom>
        </p:spPr>
      </p:pic>
    </p:spTree>
    <p:extLst>
      <p:ext uri="{BB962C8B-B14F-4D97-AF65-F5344CB8AC3E}">
        <p14:creationId xmlns:p14="http://schemas.microsoft.com/office/powerpoint/2010/main" val="4109403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D55160-AB28-44B1-B4FF-A119D2F0F6BB}"/>
              </a:ext>
            </a:extLst>
          </p:cNvPr>
          <p:cNvSpPr/>
          <p:nvPr/>
        </p:nvSpPr>
        <p:spPr>
          <a:xfrm>
            <a:off x="536713" y="1451907"/>
            <a:ext cx="11118574" cy="3539430"/>
          </a:xfrm>
          <a:prstGeom prst="rect">
            <a:avLst/>
          </a:prstGeom>
        </p:spPr>
        <p:txBody>
          <a:bodyPr wrap="square">
            <a:spAutoFit/>
          </a:bodyPr>
          <a:lstStyle/>
          <a:p>
            <a:r>
              <a:rPr lang="en-IN" sz="3200" b="1" dirty="0">
                <a:solidFill>
                  <a:srgbClr val="FFFF00"/>
                </a:solidFill>
                <a:latin typeface="Arial Black" panose="020B0A04020102020204" pitchFamily="34" charset="0"/>
              </a:rPr>
              <a:t>Hypervisors</a:t>
            </a:r>
            <a:r>
              <a:rPr lang="en-IN" sz="3200" b="1" dirty="0">
                <a:solidFill>
                  <a:srgbClr val="222222"/>
                </a:solidFill>
                <a:latin typeface="Arial Black" panose="020B0A04020102020204" pitchFamily="34" charset="0"/>
              </a:rPr>
              <a:t> are </a:t>
            </a:r>
            <a:r>
              <a:rPr lang="en-IN" sz="3200" b="1" dirty="0">
                <a:solidFill>
                  <a:srgbClr val="FFFF00"/>
                </a:solidFill>
                <a:latin typeface="Arial Black" panose="020B0A04020102020204" pitchFamily="34" charset="0"/>
              </a:rPr>
              <a:t>virtual machine monitor</a:t>
            </a:r>
            <a:r>
              <a:rPr lang="en-IN" sz="3200" b="1" dirty="0">
                <a:solidFill>
                  <a:srgbClr val="222222"/>
                </a:solidFill>
                <a:latin typeface="Arial Black" panose="020B0A04020102020204" pitchFamily="34" charset="0"/>
              </a:rPr>
              <a:t>(VMM) that </a:t>
            </a:r>
            <a:r>
              <a:rPr lang="en-IN" sz="3200" b="1" dirty="0">
                <a:solidFill>
                  <a:srgbClr val="FFFF00"/>
                </a:solidFill>
                <a:latin typeface="Arial Black" panose="020B0A04020102020204" pitchFamily="34" charset="0"/>
              </a:rPr>
              <a:t>enables</a:t>
            </a:r>
            <a:r>
              <a:rPr lang="en-IN" sz="3200" b="1" dirty="0">
                <a:solidFill>
                  <a:srgbClr val="222222"/>
                </a:solidFill>
                <a:latin typeface="Arial Black" panose="020B0A04020102020204" pitchFamily="34" charset="0"/>
              </a:rPr>
              <a:t> numerous </a:t>
            </a:r>
            <a:r>
              <a:rPr lang="en-IN" sz="3200" b="1" dirty="0">
                <a:solidFill>
                  <a:srgbClr val="FFFF00"/>
                </a:solidFill>
                <a:latin typeface="Arial Black" panose="020B0A04020102020204" pitchFamily="34" charset="0"/>
              </a:rPr>
              <a:t>virtual operating systems </a:t>
            </a:r>
            <a:r>
              <a:rPr lang="en-IN" sz="3200" b="1" dirty="0">
                <a:solidFill>
                  <a:srgbClr val="222222"/>
                </a:solidFill>
                <a:latin typeface="Arial Black" panose="020B0A04020102020204" pitchFamily="34" charset="0"/>
              </a:rPr>
              <a:t>to </a:t>
            </a:r>
            <a:r>
              <a:rPr lang="en-IN" sz="3200" b="1" dirty="0">
                <a:solidFill>
                  <a:srgbClr val="FFFF00"/>
                </a:solidFill>
                <a:latin typeface="Arial Black" panose="020B0A04020102020204" pitchFamily="34" charset="0"/>
              </a:rPr>
              <a:t>simultaneously run on a computer system</a:t>
            </a:r>
            <a:r>
              <a:rPr lang="en-IN" sz="3200" b="1" dirty="0">
                <a:solidFill>
                  <a:srgbClr val="222222"/>
                </a:solidFill>
                <a:latin typeface="Arial Black" panose="020B0A04020102020204" pitchFamily="34" charset="0"/>
              </a:rPr>
              <a:t>. ... Each virtual machine is </a:t>
            </a:r>
            <a:r>
              <a:rPr lang="en-IN" sz="3200" b="1" dirty="0">
                <a:solidFill>
                  <a:schemeClr val="accent2">
                    <a:lumMod val="60000"/>
                    <a:lumOff val="40000"/>
                  </a:schemeClr>
                </a:solidFill>
                <a:latin typeface="Arial Black" panose="020B0A04020102020204" pitchFamily="34" charset="0"/>
              </a:rPr>
              <a:t>independent</a:t>
            </a:r>
            <a:r>
              <a:rPr lang="en-IN" sz="3200" b="1" dirty="0">
                <a:solidFill>
                  <a:srgbClr val="222222"/>
                </a:solidFill>
                <a:latin typeface="Arial Black" panose="020B0A04020102020204" pitchFamily="34" charset="0"/>
              </a:rPr>
              <a:t> and </a:t>
            </a:r>
            <a:r>
              <a:rPr lang="en-IN" sz="3200" b="1" dirty="0">
                <a:solidFill>
                  <a:schemeClr val="accent2"/>
                </a:solidFill>
                <a:latin typeface="Arial Black" panose="020B0A04020102020204" pitchFamily="34" charset="0"/>
              </a:rPr>
              <a:t>do not interfere</a:t>
            </a:r>
            <a:r>
              <a:rPr lang="en-IN" sz="3200" b="1" dirty="0">
                <a:solidFill>
                  <a:srgbClr val="222222"/>
                </a:solidFill>
                <a:latin typeface="Arial Black" panose="020B0A04020102020204" pitchFamily="34" charset="0"/>
              </a:rPr>
              <a:t> with </a:t>
            </a:r>
            <a:r>
              <a:rPr lang="en-IN" sz="3200" b="1" dirty="0">
                <a:solidFill>
                  <a:schemeClr val="accent2"/>
                </a:solidFill>
                <a:latin typeface="Arial Black" panose="020B0A04020102020204" pitchFamily="34" charset="0"/>
              </a:rPr>
              <a:t>each another </a:t>
            </a:r>
            <a:r>
              <a:rPr lang="en-IN" sz="3200" b="1" dirty="0">
                <a:solidFill>
                  <a:srgbClr val="222222"/>
                </a:solidFill>
                <a:latin typeface="Arial Black" panose="020B0A04020102020204" pitchFamily="34" charset="0"/>
              </a:rPr>
              <a:t>although they </a:t>
            </a:r>
            <a:r>
              <a:rPr lang="en-IN" sz="3200" b="1" dirty="0">
                <a:solidFill>
                  <a:schemeClr val="accent2"/>
                </a:solidFill>
                <a:latin typeface="Arial Black" panose="020B0A04020102020204" pitchFamily="34" charset="0"/>
              </a:rPr>
              <a:t>run on the same host machine</a:t>
            </a:r>
            <a:r>
              <a:rPr lang="en-IN" sz="3200" b="1" dirty="0">
                <a:solidFill>
                  <a:srgbClr val="222222"/>
                </a:solidFill>
                <a:latin typeface="Arial Black" panose="020B0A04020102020204" pitchFamily="34" charset="0"/>
              </a:rPr>
              <a:t>. They are no way connected to one another.</a:t>
            </a:r>
            <a:endParaRPr lang="en-IN" sz="3200" b="1" dirty="0">
              <a:latin typeface="Arial Black" panose="020B0A04020102020204" pitchFamily="34" charset="0"/>
            </a:endParaRPr>
          </a:p>
        </p:txBody>
      </p:sp>
    </p:spTree>
    <p:extLst>
      <p:ext uri="{BB962C8B-B14F-4D97-AF65-F5344CB8AC3E}">
        <p14:creationId xmlns:p14="http://schemas.microsoft.com/office/powerpoint/2010/main" val="371660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776B4-68B5-464B-92ED-9468AB698583}"/>
              </a:ext>
            </a:extLst>
          </p:cNvPr>
          <p:cNvPicPr>
            <a:picLocks noChangeAspect="1"/>
          </p:cNvPicPr>
          <p:nvPr/>
        </p:nvPicPr>
        <p:blipFill rotWithShape="1">
          <a:blip r:embed="rId2"/>
          <a:srcRect l="26739" t="18148" r="23044" b="16699"/>
          <a:stretch/>
        </p:blipFill>
        <p:spPr>
          <a:xfrm>
            <a:off x="1166191" y="824948"/>
            <a:ext cx="10641495" cy="5446643"/>
          </a:xfrm>
          <a:prstGeom prst="rect">
            <a:avLst/>
          </a:prstGeom>
          <a:ln>
            <a:noFill/>
          </a:ln>
          <a:effectLst>
            <a:softEdge rad="112500"/>
          </a:effectLst>
        </p:spPr>
      </p:pic>
    </p:spTree>
    <p:extLst>
      <p:ext uri="{BB962C8B-B14F-4D97-AF65-F5344CB8AC3E}">
        <p14:creationId xmlns:p14="http://schemas.microsoft.com/office/powerpoint/2010/main" val="346868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6B6D34-D67A-4A92-A33B-D1FE10731F0F}"/>
              </a:ext>
            </a:extLst>
          </p:cNvPr>
          <p:cNvPicPr>
            <a:picLocks noChangeAspect="1"/>
          </p:cNvPicPr>
          <p:nvPr/>
        </p:nvPicPr>
        <p:blipFill rotWithShape="1">
          <a:blip r:embed="rId2"/>
          <a:srcRect l="15978" t="13509" r="16848" b="18825"/>
          <a:stretch/>
        </p:blipFill>
        <p:spPr>
          <a:xfrm>
            <a:off x="1880337" y="703715"/>
            <a:ext cx="9624146" cy="54505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4562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D189E-B0BE-4828-B1A8-B83053886543}"/>
              </a:ext>
            </a:extLst>
          </p:cNvPr>
          <p:cNvPicPr>
            <a:picLocks noChangeAspect="1"/>
          </p:cNvPicPr>
          <p:nvPr/>
        </p:nvPicPr>
        <p:blipFill rotWithShape="1">
          <a:blip r:embed="rId2"/>
          <a:srcRect l="23477" t="14862" r="23153" b="26559"/>
          <a:stretch/>
        </p:blipFill>
        <p:spPr>
          <a:xfrm>
            <a:off x="887896" y="1020417"/>
            <a:ext cx="9952382" cy="5102087"/>
          </a:xfrm>
          <a:prstGeom prst="rect">
            <a:avLst/>
          </a:prstGeom>
        </p:spPr>
      </p:pic>
    </p:spTree>
    <p:extLst>
      <p:ext uri="{BB962C8B-B14F-4D97-AF65-F5344CB8AC3E}">
        <p14:creationId xmlns:p14="http://schemas.microsoft.com/office/powerpoint/2010/main" val="80548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1B375-07EC-4252-B106-F43BA956D49E}"/>
              </a:ext>
            </a:extLst>
          </p:cNvPr>
          <p:cNvPicPr>
            <a:picLocks noChangeAspect="1"/>
          </p:cNvPicPr>
          <p:nvPr/>
        </p:nvPicPr>
        <p:blipFill rotWithShape="1">
          <a:blip r:embed="rId2"/>
          <a:srcRect l="28478" t="13315" r="29456" b="16892"/>
          <a:stretch/>
        </p:blipFill>
        <p:spPr>
          <a:xfrm>
            <a:off x="993913" y="622852"/>
            <a:ext cx="9859617" cy="5671931"/>
          </a:xfrm>
          <a:prstGeom prst="rect">
            <a:avLst/>
          </a:prstGeom>
        </p:spPr>
      </p:pic>
    </p:spTree>
    <p:extLst>
      <p:ext uri="{BB962C8B-B14F-4D97-AF65-F5344CB8AC3E}">
        <p14:creationId xmlns:p14="http://schemas.microsoft.com/office/powerpoint/2010/main" val="82848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CD68F-5A49-4789-A55C-ED8775FA2200}"/>
              </a:ext>
            </a:extLst>
          </p:cNvPr>
          <p:cNvPicPr>
            <a:picLocks noChangeAspect="1"/>
          </p:cNvPicPr>
          <p:nvPr/>
        </p:nvPicPr>
        <p:blipFill rotWithShape="1">
          <a:blip r:embed="rId2"/>
          <a:srcRect l="28043" t="12542" r="23261" b="20179"/>
          <a:stretch/>
        </p:blipFill>
        <p:spPr>
          <a:xfrm>
            <a:off x="231913" y="848139"/>
            <a:ext cx="11728173" cy="5658679"/>
          </a:xfrm>
          <a:prstGeom prst="rect">
            <a:avLst/>
          </a:prstGeom>
        </p:spPr>
      </p:pic>
    </p:spTree>
    <p:extLst>
      <p:ext uri="{BB962C8B-B14F-4D97-AF65-F5344CB8AC3E}">
        <p14:creationId xmlns:p14="http://schemas.microsoft.com/office/powerpoint/2010/main" val="1250430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EBDAD5-A12F-466F-88DC-79E22AD60493}"/>
              </a:ext>
            </a:extLst>
          </p:cNvPr>
          <p:cNvPicPr>
            <a:picLocks noChangeAspect="1"/>
          </p:cNvPicPr>
          <p:nvPr/>
        </p:nvPicPr>
        <p:blipFill rotWithShape="1">
          <a:blip r:embed="rId2"/>
          <a:srcRect l="28153" t="24142" r="28587" b="23271"/>
          <a:stretch/>
        </p:blipFill>
        <p:spPr>
          <a:xfrm>
            <a:off x="901148" y="834888"/>
            <a:ext cx="10522225" cy="5433390"/>
          </a:xfrm>
          <a:prstGeom prst="rect">
            <a:avLst/>
          </a:prstGeom>
        </p:spPr>
      </p:pic>
    </p:spTree>
    <p:extLst>
      <p:ext uri="{BB962C8B-B14F-4D97-AF65-F5344CB8AC3E}">
        <p14:creationId xmlns:p14="http://schemas.microsoft.com/office/powerpoint/2010/main" val="253602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0B479-4C92-4ED4-AB1C-B6AF288944EA}"/>
              </a:ext>
            </a:extLst>
          </p:cNvPr>
          <p:cNvPicPr>
            <a:picLocks noChangeAspect="1"/>
          </p:cNvPicPr>
          <p:nvPr/>
        </p:nvPicPr>
        <p:blipFill rotWithShape="1">
          <a:blip r:embed="rId2"/>
          <a:srcRect l="27935" t="22402" r="25978" b="23659"/>
          <a:stretch/>
        </p:blipFill>
        <p:spPr>
          <a:xfrm>
            <a:off x="1020417" y="861391"/>
            <a:ext cx="9793357" cy="5367131"/>
          </a:xfrm>
          <a:prstGeom prst="rect">
            <a:avLst/>
          </a:prstGeom>
        </p:spPr>
      </p:pic>
    </p:spTree>
    <p:extLst>
      <p:ext uri="{BB962C8B-B14F-4D97-AF65-F5344CB8AC3E}">
        <p14:creationId xmlns:p14="http://schemas.microsoft.com/office/powerpoint/2010/main" val="2465097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C4ECC-02CC-4DD7-B800-1F0E71D961FC}"/>
              </a:ext>
            </a:extLst>
          </p:cNvPr>
          <p:cNvPicPr>
            <a:picLocks noChangeAspect="1"/>
          </p:cNvPicPr>
          <p:nvPr/>
        </p:nvPicPr>
        <p:blipFill rotWithShape="1">
          <a:blip r:embed="rId2"/>
          <a:srcRect l="37717" t="10995" r="35326" b="14766"/>
          <a:stretch/>
        </p:blipFill>
        <p:spPr>
          <a:xfrm>
            <a:off x="2464905" y="228600"/>
            <a:ext cx="7500730" cy="6400800"/>
          </a:xfrm>
          <a:prstGeom prst="rect">
            <a:avLst/>
          </a:prstGeom>
        </p:spPr>
      </p:pic>
    </p:spTree>
    <p:extLst>
      <p:ext uri="{BB962C8B-B14F-4D97-AF65-F5344CB8AC3E}">
        <p14:creationId xmlns:p14="http://schemas.microsoft.com/office/powerpoint/2010/main" val="2926634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6D23E-62FF-4FC5-B090-AFFA730DBC09}"/>
              </a:ext>
            </a:extLst>
          </p:cNvPr>
          <p:cNvPicPr>
            <a:picLocks noChangeAspect="1"/>
          </p:cNvPicPr>
          <p:nvPr/>
        </p:nvPicPr>
        <p:blipFill rotWithShape="1">
          <a:blip r:embed="rId2"/>
          <a:srcRect l="27870" t="14798" r="23241" b="27561"/>
          <a:stretch/>
        </p:blipFill>
        <p:spPr>
          <a:xfrm>
            <a:off x="1264355" y="948267"/>
            <a:ext cx="9663289" cy="5204178"/>
          </a:xfrm>
          <a:prstGeom prst="rect">
            <a:avLst/>
          </a:prstGeom>
        </p:spPr>
      </p:pic>
    </p:spTree>
    <p:extLst>
      <p:ext uri="{BB962C8B-B14F-4D97-AF65-F5344CB8AC3E}">
        <p14:creationId xmlns:p14="http://schemas.microsoft.com/office/powerpoint/2010/main" val="22299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6A696-D545-43B9-8D55-E03BF4817D14}"/>
              </a:ext>
            </a:extLst>
          </p:cNvPr>
          <p:cNvPicPr>
            <a:picLocks noChangeAspect="1"/>
          </p:cNvPicPr>
          <p:nvPr/>
        </p:nvPicPr>
        <p:blipFill rotWithShape="1">
          <a:blip r:embed="rId2"/>
          <a:srcRect l="28149" t="19903" r="29351" b="23609"/>
          <a:stretch/>
        </p:blipFill>
        <p:spPr>
          <a:xfrm>
            <a:off x="1433689" y="508000"/>
            <a:ext cx="9505243" cy="5791200"/>
          </a:xfrm>
          <a:prstGeom prst="rect">
            <a:avLst/>
          </a:prstGeom>
        </p:spPr>
      </p:pic>
    </p:spTree>
    <p:extLst>
      <p:ext uri="{BB962C8B-B14F-4D97-AF65-F5344CB8AC3E}">
        <p14:creationId xmlns:p14="http://schemas.microsoft.com/office/powerpoint/2010/main" val="246531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7FB0B-DBB8-404A-BCDE-66C9738EF2BE}"/>
              </a:ext>
            </a:extLst>
          </p:cNvPr>
          <p:cNvSpPr/>
          <p:nvPr/>
        </p:nvSpPr>
        <p:spPr>
          <a:xfrm>
            <a:off x="2547415" y="3044279"/>
            <a:ext cx="7355090" cy="769441"/>
          </a:xfrm>
          <a:prstGeom prst="rect">
            <a:avLst/>
          </a:prstGeom>
        </p:spPr>
        <p:txBody>
          <a:bodyPr wrap="none">
            <a:prstTxWarp prst="textTriangle">
              <a:avLst/>
            </a:prstTxWarp>
            <a:spAutoFit/>
          </a:bodyPr>
          <a:lstStyle/>
          <a:p>
            <a:r>
              <a:rPr lang="en-IN"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MULTIDEVICE BROKER</a:t>
            </a:r>
          </a:p>
        </p:txBody>
      </p:sp>
    </p:spTree>
    <p:extLst>
      <p:ext uri="{BB962C8B-B14F-4D97-AF65-F5344CB8AC3E}">
        <p14:creationId xmlns:p14="http://schemas.microsoft.com/office/powerpoint/2010/main" val="161904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71CD-E250-4203-AA65-3A5C2618526F}"/>
              </a:ext>
            </a:extLst>
          </p:cNvPr>
          <p:cNvPicPr>
            <a:picLocks noChangeAspect="1"/>
          </p:cNvPicPr>
          <p:nvPr/>
        </p:nvPicPr>
        <p:blipFill rotWithShape="1">
          <a:blip r:embed="rId2"/>
          <a:srcRect l="26631" t="18342" r="24783" b="26945"/>
          <a:stretch/>
        </p:blipFill>
        <p:spPr>
          <a:xfrm>
            <a:off x="834888" y="702365"/>
            <a:ext cx="10747512" cy="5579165"/>
          </a:xfrm>
          <a:prstGeom prst="rect">
            <a:avLst/>
          </a:prstGeom>
        </p:spPr>
      </p:pic>
    </p:spTree>
    <p:extLst>
      <p:ext uri="{BB962C8B-B14F-4D97-AF65-F5344CB8AC3E}">
        <p14:creationId xmlns:p14="http://schemas.microsoft.com/office/powerpoint/2010/main" val="112536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4570E-7F01-44CA-9E6F-913CC36189C9}"/>
              </a:ext>
            </a:extLst>
          </p:cNvPr>
          <p:cNvPicPr>
            <a:picLocks noChangeAspect="1"/>
          </p:cNvPicPr>
          <p:nvPr/>
        </p:nvPicPr>
        <p:blipFill rotWithShape="1">
          <a:blip r:embed="rId2"/>
          <a:srcRect l="27609" t="14089" r="28478" b="17472"/>
          <a:stretch/>
        </p:blipFill>
        <p:spPr>
          <a:xfrm>
            <a:off x="993913" y="728871"/>
            <a:ext cx="10018644" cy="5592416"/>
          </a:xfrm>
          <a:prstGeom prst="rect">
            <a:avLst/>
          </a:prstGeom>
        </p:spPr>
      </p:pic>
    </p:spTree>
    <p:extLst>
      <p:ext uri="{BB962C8B-B14F-4D97-AF65-F5344CB8AC3E}">
        <p14:creationId xmlns:p14="http://schemas.microsoft.com/office/powerpoint/2010/main" val="2931417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22B9-A00E-458D-9064-766BCE6B66B7}"/>
              </a:ext>
            </a:extLst>
          </p:cNvPr>
          <p:cNvPicPr>
            <a:picLocks noChangeAspect="1"/>
          </p:cNvPicPr>
          <p:nvPr/>
        </p:nvPicPr>
        <p:blipFill rotWithShape="1">
          <a:blip r:embed="rId2"/>
          <a:srcRect l="28152" t="14669" r="27282" b="21724"/>
          <a:stretch/>
        </p:blipFill>
        <p:spPr>
          <a:xfrm>
            <a:off x="609600" y="622853"/>
            <a:ext cx="10893287" cy="5724938"/>
          </a:xfrm>
          <a:prstGeom prst="rect">
            <a:avLst/>
          </a:prstGeom>
        </p:spPr>
      </p:pic>
    </p:spTree>
    <p:extLst>
      <p:ext uri="{BB962C8B-B14F-4D97-AF65-F5344CB8AC3E}">
        <p14:creationId xmlns:p14="http://schemas.microsoft.com/office/powerpoint/2010/main" val="1793590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5AB413-EA4D-4639-A0B2-D3A55E8FB33C}"/>
              </a:ext>
            </a:extLst>
          </p:cNvPr>
          <p:cNvPicPr>
            <a:picLocks noChangeAspect="1"/>
          </p:cNvPicPr>
          <p:nvPr/>
        </p:nvPicPr>
        <p:blipFill rotWithShape="1">
          <a:blip r:embed="rId2"/>
          <a:srcRect l="22407" t="11174" r="23704" b="15539"/>
          <a:stretch/>
        </p:blipFill>
        <p:spPr>
          <a:xfrm>
            <a:off x="1083734" y="688623"/>
            <a:ext cx="9900356" cy="5802488"/>
          </a:xfrm>
          <a:prstGeom prst="rect">
            <a:avLst/>
          </a:prstGeom>
        </p:spPr>
      </p:pic>
    </p:spTree>
    <p:extLst>
      <p:ext uri="{BB962C8B-B14F-4D97-AF65-F5344CB8AC3E}">
        <p14:creationId xmlns:p14="http://schemas.microsoft.com/office/powerpoint/2010/main" val="88955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3F7F9C-1AC6-46D2-B8A6-39B6343545FE}"/>
              </a:ext>
            </a:extLst>
          </p:cNvPr>
          <p:cNvPicPr>
            <a:picLocks noChangeAspect="1"/>
          </p:cNvPicPr>
          <p:nvPr/>
        </p:nvPicPr>
        <p:blipFill rotWithShape="1">
          <a:blip r:embed="rId2"/>
          <a:srcRect l="28055" t="17598" r="25463" b="27232"/>
          <a:stretch/>
        </p:blipFill>
        <p:spPr>
          <a:xfrm>
            <a:off x="1174044" y="857957"/>
            <a:ext cx="9674577" cy="5475110"/>
          </a:xfrm>
          <a:prstGeom prst="rect">
            <a:avLst/>
          </a:prstGeom>
        </p:spPr>
      </p:pic>
    </p:spTree>
    <p:extLst>
      <p:ext uri="{BB962C8B-B14F-4D97-AF65-F5344CB8AC3E}">
        <p14:creationId xmlns:p14="http://schemas.microsoft.com/office/powerpoint/2010/main" val="210658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027282-F896-4EAA-9556-193B3A644B43}"/>
              </a:ext>
            </a:extLst>
          </p:cNvPr>
          <p:cNvPicPr>
            <a:picLocks noChangeAspect="1"/>
          </p:cNvPicPr>
          <p:nvPr/>
        </p:nvPicPr>
        <p:blipFill rotWithShape="1">
          <a:blip r:embed="rId2"/>
          <a:srcRect l="17316" t="11669" r="17869" b="24103"/>
          <a:stretch/>
        </p:blipFill>
        <p:spPr>
          <a:xfrm>
            <a:off x="1219200" y="846668"/>
            <a:ext cx="9493955" cy="5655732"/>
          </a:xfrm>
          <a:prstGeom prst="rect">
            <a:avLst/>
          </a:prstGeom>
        </p:spPr>
      </p:pic>
    </p:spTree>
    <p:extLst>
      <p:ext uri="{BB962C8B-B14F-4D97-AF65-F5344CB8AC3E}">
        <p14:creationId xmlns:p14="http://schemas.microsoft.com/office/powerpoint/2010/main" val="267375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Constantia" panose="02030602050306030303" pitchFamily="18" charset="0"/>
              </a:rPr>
              <a:t>UNIT 3 	</a:t>
            </a:r>
          </a:p>
        </p:txBody>
      </p:sp>
      <p:sp>
        <p:nvSpPr>
          <p:cNvPr id="3" name="Subtitle 2"/>
          <p:cNvSpPr>
            <a:spLocks noGrp="1"/>
          </p:cNvSpPr>
          <p:nvPr>
            <p:ph type="subTitle" idx="1"/>
          </p:nvPr>
        </p:nvSpPr>
        <p:spPr>
          <a:xfrm>
            <a:off x="2794000" y="4276651"/>
            <a:ext cx="8686800" cy="440405"/>
          </a:xfrm>
        </p:spPr>
        <p:txBody>
          <a:bodyPr/>
          <a:lstStyle/>
          <a:p>
            <a:r>
              <a:rPr lang="en-US" b="1" dirty="0">
                <a:solidFill>
                  <a:srgbClr val="FF0000"/>
                </a:solidFill>
              </a:rPr>
              <a:t>CHAPTER 2 CLOUD MANAGEMENT MECHANISMS</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oud management mechanisms ppt">
            <a:extLst>
              <a:ext uri="{FF2B5EF4-FFF2-40B4-BE49-F238E27FC236}">
                <a16:creationId xmlns:a16="http://schemas.microsoft.com/office/drawing/2014/main" id="{9756061B-BE06-4367-9AEC-E0224A95864C}"/>
              </a:ext>
            </a:extLst>
          </p:cNvPr>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42887" r="587" b="19504"/>
          <a:stretch/>
        </p:blipFill>
        <p:spPr bwMode="auto">
          <a:xfrm>
            <a:off x="2493080" y="2370666"/>
            <a:ext cx="6041320" cy="1715912"/>
          </a:xfrm>
          <a:prstGeom prst="rect">
            <a:avLst/>
          </a:prstGeom>
          <a:noFill/>
          <a:ln>
            <a:solidFill>
              <a:schemeClr val="accent1">
                <a:lumMod val="75000"/>
              </a:schemeClr>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oud management mechanisms ppt">
            <a:extLst>
              <a:ext uri="{FF2B5EF4-FFF2-40B4-BE49-F238E27FC236}">
                <a16:creationId xmlns:a16="http://schemas.microsoft.com/office/drawing/2014/main" id="{755687F0-806F-40E7-8137-7CEBA25F721D}"/>
              </a:ext>
            </a:extLst>
          </p:cNvPr>
          <p:cNvPicPr>
            <a:picLocks noChangeAspect="1" noChangeArrowheads="1"/>
          </p:cNvPicPr>
          <p:nvPr/>
        </p:nvPicPr>
        <p:blipFill rotWithShape="1">
          <a:blip r:embed="rId2">
            <a:duotone>
              <a:prstClr val="black"/>
              <a:schemeClr val="bg1">
                <a:lumMod val="50000"/>
                <a:lumOff val="50000"/>
                <a:tint val="45000"/>
                <a:satMod val="400000"/>
              </a:schemeClr>
            </a:duotone>
            <a:extLst>
              <a:ext uri="{28A0092B-C50C-407E-A947-70E740481C1C}">
                <a14:useLocalDpi xmlns:a14="http://schemas.microsoft.com/office/drawing/2010/main" val="0"/>
              </a:ext>
            </a:extLst>
          </a:blip>
          <a:srcRect t="10473" r="587" b="29154"/>
          <a:stretch/>
        </p:blipFill>
        <p:spPr bwMode="auto">
          <a:xfrm>
            <a:off x="925689" y="1049866"/>
            <a:ext cx="10419644" cy="39849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8B150E-9CD0-4D3D-AAC7-AC0832784BF0}"/>
              </a:ext>
            </a:extLst>
          </p:cNvPr>
          <p:cNvPicPr>
            <a:picLocks noChangeAspect="1"/>
          </p:cNvPicPr>
          <p:nvPr/>
        </p:nvPicPr>
        <p:blipFill rotWithShape="1">
          <a:blip r:embed="rId3">
            <a:duotone>
              <a:prstClr val="black"/>
              <a:schemeClr val="bg1">
                <a:lumMod val="95000"/>
                <a:lumOff val="5000"/>
                <a:tint val="45000"/>
                <a:satMod val="400000"/>
              </a:schemeClr>
            </a:duotone>
          </a:blip>
          <a:srcRect l="13055" t="53554" r="39019" b="23773"/>
          <a:stretch/>
        </p:blipFill>
        <p:spPr>
          <a:xfrm>
            <a:off x="925689" y="4820356"/>
            <a:ext cx="10419644" cy="1478844"/>
          </a:xfrm>
          <a:prstGeom prst="rect">
            <a:avLst/>
          </a:prstGeom>
          <a:scene3d>
            <a:camera prst="orthographicFront"/>
            <a:lightRig rig="threePt" dir="t"/>
          </a:scene3d>
          <a:sp3d prstMaterial="matte"/>
        </p:spPr>
      </p:pic>
    </p:spTree>
    <p:extLst>
      <p:ext uri="{BB962C8B-B14F-4D97-AF65-F5344CB8AC3E}">
        <p14:creationId xmlns:p14="http://schemas.microsoft.com/office/powerpoint/2010/main" val="169625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loud management mechanisms ppt">
            <a:extLst>
              <a:ext uri="{FF2B5EF4-FFF2-40B4-BE49-F238E27FC236}">
                <a16:creationId xmlns:a16="http://schemas.microsoft.com/office/drawing/2014/main" id="{6DA97DED-F14D-43BB-A44A-F0B149ADC7AE}"/>
              </a:ext>
            </a:extLst>
          </p:cNvPr>
          <p:cNvPicPr>
            <a:picLocks noChangeAspect="1" noChangeArrowheads="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4487" t="12453" r="10990" b="12824"/>
          <a:stretch/>
        </p:blipFill>
        <p:spPr bwMode="auto">
          <a:xfrm>
            <a:off x="1236133" y="914400"/>
            <a:ext cx="9719733" cy="546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86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loud management mechanisms ppt">
            <a:extLst>
              <a:ext uri="{FF2B5EF4-FFF2-40B4-BE49-F238E27FC236}">
                <a16:creationId xmlns:a16="http://schemas.microsoft.com/office/drawing/2014/main" id="{B805B6A0-B895-44ED-8AD4-191DDF148E2B}"/>
              </a:ext>
            </a:extLst>
          </p:cNvPr>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3930" t="14432" r="4858" b="3421"/>
          <a:stretch/>
        </p:blipFill>
        <p:spPr bwMode="auto">
          <a:xfrm>
            <a:off x="846667" y="756356"/>
            <a:ext cx="10769600" cy="579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38893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9D25D9-E969-4A28-B1E8-C5E4EBCBE194}"/>
              </a:ext>
            </a:extLst>
          </p:cNvPr>
          <p:cNvPicPr>
            <a:picLocks noChangeAspect="1"/>
          </p:cNvPicPr>
          <p:nvPr/>
        </p:nvPicPr>
        <p:blipFill rotWithShape="1">
          <a:blip r:embed="rId2"/>
          <a:srcRect l="21413" t="10995" r="21630" b="17085"/>
          <a:stretch/>
        </p:blipFill>
        <p:spPr>
          <a:xfrm>
            <a:off x="874644" y="543340"/>
            <a:ext cx="10508974" cy="5897218"/>
          </a:xfrm>
          <a:prstGeom prst="rect">
            <a:avLst/>
          </a:prstGeom>
        </p:spPr>
      </p:pic>
    </p:spTree>
    <p:extLst>
      <p:ext uri="{BB962C8B-B14F-4D97-AF65-F5344CB8AC3E}">
        <p14:creationId xmlns:p14="http://schemas.microsoft.com/office/powerpoint/2010/main" val="434218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3A8DF-86F8-4969-9A14-33EF41ADE2FA}"/>
              </a:ext>
            </a:extLst>
          </p:cNvPr>
          <p:cNvPicPr>
            <a:picLocks noChangeAspect="1"/>
          </p:cNvPicPr>
          <p:nvPr/>
        </p:nvPicPr>
        <p:blipFill rotWithShape="1">
          <a:blip r:embed="rId2"/>
          <a:srcRect l="12593" t="36371" r="42778" b="12410"/>
          <a:stretch/>
        </p:blipFill>
        <p:spPr>
          <a:xfrm>
            <a:off x="1286933" y="680098"/>
            <a:ext cx="9618134" cy="54978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11057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C45A6-673A-4702-B733-ED2353B23265}"/>
              </a:ext>
            </a:extLst>
          </p:cNvPr>
          <p:cNvPicPr>
            <a:picLocks noChangeAspect="1"/>
          </p:cNvPicPr>
          <p:nvPr/>
        </p:nvPicPr>
        <p:blipFill rotWithShape="1">
          <a:blip r:embed="rId2"/>
          <a:srcRect l="13055" t="44936" r="44167" b="17680"/>
          <a:stretch/>
        </p:blipFill>
        <p:spPr>
          <a:xfrm>
            <a:off x="869244" y="722489"/>
            <a:ext cx="10622845" cy="550897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076054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FDAE2-DD2A-4464-A11F-3C46A75B1964}"/>
              </a:ext>
            </a:extLst>
          </p:cNvPr>
          <p:cNvPicPr>
            <a:picLocks noChangeAspect="1"/>
          </p:cNvPicPr>
          <p:nvPr/>
        </p:nvPicPr>
        <p:blipFill rotWithShape="1">
          <a:blip r:embed="rId2"/>
          <a:srcRect l="8981" t="23856" r="39538" b="11586"/>
          <a:stretch/>
        </p:blipFill>
        <p:spPr>
          <a:xfrm>
            <a:off x="361244" y="372533"/>
            <a:ext cx="11492089" cy="6050844"/>
          </a:xfrm>
          <a:prstGeom prst="rect">
            <a:avLst/>
          </a:prstGeom>
        </p:spPr>
      </p:pic>
    </p:spTree>
    <p:extLst>
      <p:ext uri="{BB962C8B-B14F-4D97-AF65-F5344CB8AC3E}">
        <p14:creationId xmlns:p14="http://schemas.microsoft.com/office/powerpoint/2010/main" val="3994761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oud management mechanisms ppt">
            <a:extLst>
              <a:ext uri="{FF2B5EF4-FFF2-40B4-BE49-F238E27FC236}">
                <a16:creationId xmlns:a16="http://schemas.microsoft.com/office/drawing/2014/main" id="{CCB09A1E-0AE2-45E3-B909-4305C9700028}"/>
              </a:ext>
            </a:extLst>
          </p:cNvPr>
          <p:cNvPicPr>
            <a:picLocks noChangeAspect="1" noChangeArrowheads="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3001" t="26556" r="11361" b="35835"/>
          <a:stretch/>
        </p:blipFill>
        <p:spPr bwMode="auto">
          <a:xfrm>
            <a:off x="982133" y="1072445"/>
            <a:ext cx="10227733" cy="5012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9716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4ECA7-1903-4F4A-AB93-E9E7DB23FA2E}"/>
              </a:ext>
            </a:extLst>
          </p:cNvPr>
          <p:cNvPicPr>
            <a:picLocks noChangeAspect="1"/>
          </p:cNvPicPr>
          <p:nvPr/>
        </p:nvPicPr>
        <p:blipFill rotWithShape="1">
          <a:blip r:embed="rId2"/>
          <a:srcRect l="7777" t="29619" r="37871" b="14879"/>
          <a:stretch/>
        </p:blipFill>
        <p:spPr>
          <a:xfrm>
            <a:off x="948266" y="530579"/>
            <a:ext cx="10577689" cy="5712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2763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1D540-A360-4842-A3A4-54F0FC2541DC}"/>
              </a:ext>
            </a:extLst>
          </p:cNvPr>
          <p:cNvPicPr>
            <a:picLocks noChangeAspect="1"/>
          </p:cNvPicPr>
          <p:nvPr/>
        </p:nvPicPr>
        <p:blipFill rotWithShape="1">
          <a:blip r:embed="rId2">
            <a:extLst>
              <a:ext uri="{28A0092B-C50C-407E-A947-70E740481C1C}">
                <a14:useLocalDpi xmlns:a14="http://schemas.microsoft.com/office/drawing/2010/main" val="0"/>
              </a:ext>
            </a:extLst>
          </a:blip>
          <a:srcRect l="1728" t="19095" r="6173" b="5842"/>
          <a:stretch/>
        </p:blipFill>
        <p:spPr>
          <a:xfrm>
            <a:off x="632178" y="530578"/>
            <a:ext cx="10690578" cy="5825066"/>
          </a:xfrm>
          <a:prstGeom prst="rect">
            <a:avLst/>
          </a:prstGeom>
        </p:spPr>
      </p:pic>
    </p:spTree>
    <p:extLst>
      <p:ext uri="{BB962C8B-B14F-4D97-AF65-F5344CB8AC3E}">
        <p14:creationId xmlns:p14="http://schemas.microsoft.com/office/powerpoint/2010/main" val="284941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oud management mechanisms ppt">
            <a:extLst>
              <a:ext uri="{FF2B5EF4-FFF2-40B4-BE49-F238E27FC236}">
                <a16:creationId xmlns:a16="http://schemas.microsoft.com/office/drawing/2014/main" id="{2B131D02-FB8D-407B-8F3B-F76B35690B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81" r="494" b="6667"/>
          <a:stretch/>
        </p:blipFill>
        <p:spPr bwMode="auto">
          <a:xfrm>
            <a:off x="1241778" y="485423"/>
            <a:ext cx="10080978" cy="5565422"/>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95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07B14D-A4D3-42C6-8870-D6D6A70C5CD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16760" t="30114" r="43981" b="27232"/>
          <a:stretch/>
        </p:blipFill>
        <p:spPr>
          <a:xfrm>
            <a:off x="1140178" y="770466"/>
            <a:ext cx="9945511" cy="53170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3033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la management system ppt">
            <a:extLst>
              <a:ext uri="{FF2B5EF4-FFF2-40B4-BE49-F238E27FC236}">
                <a16:creationId xmlns:a16="http://schemas.microsoft.com/office/drawing/2014/main" id="{CCDAB4B3-A8BD-48D5-B5A0-005DCC91FD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 t="11958" r="10617" b="4659"/>
          <a:stretch/>
        </p:blipFill>
        <p:spPr bwMode="auto">
          <a:xfrm>
            <a:off x="1354667" y="550333"/>
            <a:ext cx="9697156" cy="575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3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97E1-43A6-41D9-ABE6-B332B296F5B6}"/>
              </a:ext>
            </a:extLst>
          </p:cNvPr>
          <p:cNvSpPr>
            <a:spLocks noGrp="1"/>
          </p:cNvSpPr>
          <p:nvPr>
            <p:ph type="title"/>
          </p:nvPr>
        </p:nvSpPr>
        <p:spPr>
          <a:xfrm>
            <a:off x="1828799" y="778933"/>
            <a:ext cx="8534401" cy="759178"/>
          </a:xfrm>
        </p:spPr>
        <p:txBody>
          <a:bodyPr>
            <a:normAutofit fontScale="90000"/>
          </a:bodyPr>
          <a:lstStyle/>
          <a:p>
            <a:r>
              <a:rPr lang="en-IN" sz="4800" b="1" i="1" dirty="0">
                <a:solidFill>
                  <a:srgbClr val="FF0000"/>
                </a:solidFill>
                <a:latin typeface="Monotype Corsiva" panose="03010101010201010101" pitchFamily="66" charset="0"/>
              </a:rPr>
              <a:t>Sla management systems 	</a:t>
            </a:r>
          </a:p>
        </p:txBody>
      </p:sp>
      <p:sp>
        <p:nvSpPr>
          <p:cNvPr id="3" name="Text Placeholder 2">
            <a:extLst>
              <a:ext uri="{FF2B5EF4-FFF2-40B4-BE49-F238E27FC236}">
                <a16:creationId xmlns:a16="http://schemas.microsoft.com/office/drawing/2014/main" id="{75C11799-8E45-4232-B42E-3DAD517DFA45}"/>
              </a:ext>
            </a:extLst>
          </p:cNvPr>
          <p:cNvSpPr>
            <a:spLocks noGrp="1"/>
          </p:cNvSpPr>
          <p:nvPr>
            <p:ph type="body" idx="1"/>
          </p:nvPr>
        </p:nvSpPr>
        <p:spPr>
          <a:xfrm>
            <a:off x="1316391" y="2158999"/>
            <a:ext cx="9746720" cy="3609623"/>
          </a:xfrm>
        </p:spPr>
        <p:style>
          <a:lnRef idx="1">
            <a:schemeClr val="accent3"/>
          </a:lnRef>
          <a:fillRef idx="2">
            <a:schemeClr val="accent3"/>
          </a:fillRef>
          <a:effectRef idx="1">
            <a:schemeClr val="accent3"/>
          </a:effectRef>
          <a:fontRef idx="minor">
            <a:schemeClr val="dk1"/>
          </a:fontRef>
        </p:style>
        <p:txBody>
          <a:bodyPr>
            <a:normAutofit/>
          </a:bodyPr>
          <a:lstStyle/>
          <a:p>
            <a:r>
              <a:rPr lang="en-IN" sz="2400" b="1" dirty="0">
                <a:solidFill>
                  <a:srgbClr val="002060"/>
                </a:solidFill>
              </a:rPr>
              <a:t>An SLA management system deployment will generally include a repository used to store and retrieve collected SLA data based on pre-defined metrics and reporting parameters.</a:t>
            </a:r>
          </a:p>
          <a:p>
            <a:r>
              <a:rPr lang="en-IN" sz="2400" b="1" dirty="0">
                <a:solidFill>
                  <a:srgbClr val="002060"/>
                </a:solidFill>
              </a:rPr>
              <a:t>It will further rely on one or more SLA monitor mechanisms to collect the SLA data that can then be made available in near –real time to usage and administration </a:t>
            </a:r>
            <a:r>
              <a:rPr lang="en-IN" sz="2400" b="1" dirty="0" err="1">
                <a:solidFill>
                  <a:srgbClr val="002060"/>
                </a:solidFill>
              </a:rPr>
              <a:t>portaits</a:t>
            </a:r>
            <a:r>
              <a:rPr lang="en-IN" sz="2400" b="1" dirty="0">
                <a:solidFill>
                  <a:srgbClr val="002060"/>
                </a:solidFill>
              </a:rPr>
              <a:t> to provide on-going feedback regarding active cloud services.</a:t>
            </a:r>
          </a:p>
        </p:txBody>
      </p:sp>
    </p:spTree>
    <p:extLst>
      <p:ext uri="{BB962C8B-B14F-4D97-AF65-F5344CB8AC3E}">
        <p14:creationId xmlns:p14="http://schemas.microsoft.com/office/powerpoint/2010/main" val="1864362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689D7-F21B-424F-82F7-84E58F470BD0}"/>
              </a:ext>
            </a:extLst>
          </p:cNvPr>
          <p:cNvPicPr>
            <a:picLocks noChangeAspect="1"/>
          </p:cNvPicPr>
          <p:nvPr/>
        </p:nvPicPr>
        <p:blipFill rotWithShape="1">
          <a:blip r:embed="rId2"/>
          <a:srcRect l="27610" t="8869" r="21413" b="15733"/>
          <a:stretch/>
        </p:blipFill>
        <p:spPr>
          <a:xfrm>
            <a:off x="1020418" y="609600"/>
            <a:ext cx="10296940" cy="5777947"/>
          </a:xfrm>
          <a:prstGeom prst="rect">
            <a:avLst/>
          </a:prstGeom>
        </p:spPr>
      </p:pic>
    </p:spTree>
    <p:extLst>
      <p:ext uri="{BB962C8B-B14F-4D97-AF65-F5344CB8AC3E}">
        <p14:creationId xmlns:p14="http://schemas.microsoft.com/office/powerpoint/2010/main" val="1689149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a:extLst>
              <a:ext uri="{FF2B5EF4-FFF2-40B4-BE49-F238E27FC236}">
                <a16:creationId xmlns:a16="http://schemas.microsoft.com/office/drawing/2014/main" id="{B0F9BE94-CFB0-4BB8-A46C-5F0DD220F7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7" t="12205" r="10060" b="3422"/>
          <a:stretch/>
        </p:blipFill>
        <p:spPr bwMode="auto">
          <a:xfrm>
            <a:off x="677333" y="925689"/>
            <a:ext cx="10668000" cy="521546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10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6EA2-CD8A-4FDD-B23B-040006D16814}"/>
              </a:ext>
            </a:extLst>
          </p:cNvPr>
          <p:cNvSpPr>
            <a:spLocks noGrp="1"/>
          </p:cNvSpPr>
          <p:nvPr>
            <p:ph type="title"/>
          </p:nvPr>
        </p:nvSpPr>
        <p:spPr>
          <a:xfrm>
            <a:off x="1068034" y="2252132"/>
            <a:ext cx="9554810" cy="1507067"/>
          </a:xfrm>
        </p:spPr>
        <p:txBody>
          <a:bodyPr>
            <a:noAutofit/>
          </a:bodyPr>
          <a:lstStyle/>
          <a:p>
            <a:r>
              <a:rPr lang="en-IN" sz="2400" b="1" dirty="0"/>
              <a:t>As the fig. of cloud service consumer exchanges messages with a cloud service .</a:t>
            </a:r>
            <a:br>
              <a:rPr lang="en-IN" sz="2400" b="1" dirty="0"/>
            </a:br>
            <a:br>
              <a:rPr lang="en-IN" sz="2400" b="1" dirty="0"/>
            </a:br>
            <a:r>
              <a:rPr lang="en-IN" sz="2400" b="1" dirty="0"/>
              <a:t>1. a pay-per-use monitor keeps track of the usage and collects data relevant to billing.</a:t>
            </a:r>
            <a:br>
              <a:rPr lang="en-IN" sz="2400" b="1" dirty="0"/>
            </a:br>
            <a:br>
              <a:rPr lang="en-IN" sz="2400" b="1" dirty="0"/>
            </a:br>
            <a:r>
              <a:rPr lang="en-IN" sz="2400" b="1" dirty="0"/>
              <a:t>2.(A)which is forwarded to a repository that is part of the billing management system.</a:t>
            </a:r>
            <a:br>
              <a:rPr lang="en-IN" sz="2400" b="1" dirty="0"/>
            </a:br>
            <a:br>
              <a:rPr lang="en-IN" sz="2400" b="1" dirty="0"/>
            </a:br>
            <a:r>
              <a:rPr lang="en-IN" sz="2400" b="1" dirty="0"/>
              <a:t>2(B)the system periodically calculates the consolidated cloud service usage fees and generates an invoice for the cloud consumer.</a:t>
            </a:r>
            <a:br>
              <a:rPr lang="en-IN" sz="2400" b="1" dirty="0"/>
            </a:br>
            <a:br>
              <a:rPr lang="en-IN" sz="2400" b="1" dirty="0"/>
            </a:br>
            <a:r>
              <a:rPr lang="en-IN" sz="2400" b="1" dirty="0"/>
              <a:t>(3) the invoice may be provided to the cloud consumer through the usage and administration portal(4).</a:t>
            </a:r>
          </a:p>
        </p:txBody>
      </p:sp>
    </p:spTree>
    <p:extLst>
      <p:ext uri="{BB962C8B-B14F-4D97-AF65-F5344CB8AC3E}">
        <p14:creationId xmlns:p14="http://schemas.microsoft.com/office/powerpoint/2010/main" val="288846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D2775-E16A-4D9B-87DD-910C0BF45EA4}"/>
              </a:ext>
            </a:extLst>
          </p:cNvPr>
          <p:cNvPicPr>
            <a:picLocks noChangeAspect="1"/>
          </p:cNvPicPr>
          <p:nvPr/>
        </p:nvPicPr>
        <p:blipFill>
          <a:blip r:embed="rId2"/>
          <a:stretch>
            <a:fillRect/>
          </a:stretch>
        </p:blipFill>
        <p:spPr>
          <a:xfrm>
            <a:off x="1659467" y="358422"/>
            <a:ext cx="9663289" cy="6141155"/>
          </a:xfrm>
          <a:prstGeom prst="rect">
            <a:avLst/>
          </a:prstGeom>
        </p:spPr>
      </p:pic>
    </p:spTree>
    <p:extLst>
      <p:ext uri="{BB962C8B-B14F-4D97-AF65-F5344CB8AC3E}">
        <p14:creationId xmlns:p14="http://schemas.microsoft.com/office/powerpoint/2010/main" val="1882360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B15DEA-C014-460A-BEA8-CFA1B6B30E97}"/>
              </a:ext>
            </a:extLst>
          </p:cNvPr>
          <p:cNvPicPr>
            <a:picLocks noChangeAspect="1"/>
          </p:cNvPicPr>
          <p:nvPr/>
        </p:nvPicPr>
        <p:blipFill rotWithShape="1">
          <a:blip r:embed="rId2"/>
          <a:srcRect l="17222" t="29455" r="46759" b="34643"/>
          <a:stretch/>
        </p:blipFill>
        <p:spPr>
          <a:xfrm>
            <a:off x="1134534" y="903110"/>
            <a:ext cx="9922932" cy="54073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69365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oud security mechanisms ppt">
            <a:extLst>
              <a:ext uri="{FF2B5EF4-FFF2-40B4-BE49-F238E27FC236}">
                <a16:creationId xmlns:a16="http://schemas.microsoft.com/office/drawing/2014/main" id="{EA2EC36D-9890-4FE1-B24F-0E4DF2E1EA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876" b="21484"/>
          <a:stretch/>
        </p:blipFill>
        <p:spPr bwMode="auto">
          <a:xfrm>
            <a:off x="2968976" y="2492022"/>
            <a:ext cx="7123289" cy="1873955"/>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233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801EF-578D-46F9-9C8B-2A5EEBF7BF1E}"/>
              </a:ext>
            </a:extLst>
          </p:cNvPr>
          <p:cNvPicPr>
            <a:picLocks noChangeAspect="1"/>
          </p:cNvPicPr>
          <p:nvPr/>
        </p:nvPicPr>
        <p:blipFill rotWithShape="1">
          <a:blip r:embed="rId2"/>
          <a:srcRect l="20000" t="28961" r="43611" b="40406"/>
          <a:stretch/>
        </p:blipFill>
        <p:spPr>
          <a:xfrm>
            <a:off x="1241778" y="1072443"/>
            <a:ext cx="10047111" cy="4560713"/>
          </a:xfrm>
          <a:prstGeom prst="rect">
            <a:avLst/>
          </a:prstGeom>
        </p:spPr>
      </p:pic>
    </p:spTree>
    <p:extLst>
      <p:ext uri="{BB962C8B-B14F-4D97-AF65-F5344CB8AC3E}">
        <p14:creationId xmlns:p14="http://schemas.microsoft.com/office/powerpoint/2010/main" val="4019628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loud security mechanisms ppt">
            <a:extLst>
              <a:ext uri="{FF2B5EF4-FFF2-40B4-BE49-F238E27FC236}">
                <a16:creationId xmlns:a16="http://schemas.microsoft.com/office/drawing/2014/main" id="{399C6F58-DB3A-416E-8CF0-2EC6F514DF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9" t="13196" r="7088" b="5400"/>
          <a:stretch/>
        </p:blipFill>
        <p:spPr bwMode="auto">
          <a:xfrm>
            <a:off x="1117600" y="1095022"/>
            <a:ext cx="9922933" cy="500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61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720A2-FEDE-4089-89F6-23326CB15447}"/>
              </a:ext>
            </a:extLst>
          </p:cNvPr>
          <p:cNvPicPr>
            <a:picLocks noChangeAspect="1"/>
          </p:cNvPicPr>
          <p:nvPr/>
        </p:nvPicPr>
        <p:blipFill rotWithShape="1">
          <a:blip r:embed="rId2"/>
          <a:srcRect l="18426" t="33407" r="43889" b="38760"/>
          <a:stretch/>
        </p:blipFill>
        <p:spPr>
          <a:xfrm>
            <a:off x="1444978" y="1083732"/>
            <a:ext cx="9460089" cy="4684889"/>
          </a:xfrm>
          <a:prstGeom prst="rect">
            <a:avLst/>
          </a:prstGeom>
        </p:spPr>
      </p:pic>
    </p:spTree>
    <p:extLst>
      <p:ext uri="{BB962C8B-B14F-4D97-AF65-F5344CB8AC3E}">
        <p14:creationId xmlns:p14="http://schemas.microsoft.com/office/powerpoint/2010/main" val="241333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808582-F946-4A64-87C1-BF204DB6688A}"/>
              </a:ext>
            </a:extLst>
          </p:cNvPr>
          <p:cNvPicPr>
            <a:picLocks noChangeAspect="1"/>
          </p:cNvPicPr>
          <p:nvPr/>
        </p:nvPicPr>
        <p:blipFill rotWithShape="1">
          <a:blip r:embed="rId2"/>
          <a:srcRect l="18148" t="33737" r="43797" b="29537"/>
          <a:stretch/>
        </p:blipFill>
        <p:spPr>
          <a:xfrm>
            <a:off x="1365955" y="1196623"/>
            <a:ext cx="9776177" cy="4763910"/>
          </a:xfrm>
          <a:prstGeom prst="rect">
            <a:avLst/>
          </a:prstGeom>
        </p:spPr>
      </p:pic>
    </p:spTree>
    <p:extLst>
      <p:ext uri="{BB962C8B-B14F-4D97-AF65-F5344CB8AC3E}">
        <p14:creationId xmlns:p14="http://schemas.microsoft.com/office/powerpoint/2010/main" val="3668428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loud security mechanisms ppt">
            <a:extLst>
              <a:ext uri="{FF2B5EF4-FFF2-40B4-BE49-F238E27FC236}">
                <a16:creationId xmlns:a16="http://schemas.microsoft.com/office/drawing/2014/main" id="{4E23B5B0-9405-46B6-B8CA-B66AFEEA86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9" t="11958" r="8945" b="19752"/>
          <a:stretch/>
        </p:blipFill>
        <p:spPr bwMode="auto">
          <a:xfrm>
            <a:off x="1591734" y="948267"/>
            <a:ext cx="9155288" cy="475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63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C9FC8-55D6-4873-9BBE-8AAC7C995141}"/>
              </a:ext>
            </a:extLst>
          </p:cNvPr>
          <p:cNvPicPr>
            <a:picLocks noChangeAspect="1"/>
          </p:cNvPicPr>
          <p:nvPr/>
        </p:nvPicPr>
        <p:blipFill rotWithShape="1">
          <a:blip r:embed="rId2"/>
          <a:srcRect l="27717" t="9062" r="22283" b="17278"/>
          <a:stretch/>
        </p:blipFill>
        <p:spPr>
          <a:xfrm>
            <a:off x="1073427" y="622852"/>
            <a:ext cx="10164416" cy="56454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7883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loud security mechanisms ppt">
            <a:extLst>
              <a:ext uri="{FF2B5EF4-FFF2-40B4-BE49-F238E27FC236}">
                <a16:creationId xmlns:a16="http://schemas.microsoft.com/office/drawing/2014/main" id="{F84C29B5-0134-46E2-AFC7-435FCC5E9E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59" t="14927" r="8761" b="5153"/>
          <a:stretch/>
        </p:blipFill>
        <p:spPr bwMode="auto">
          <a:xfrm>
            <a:off x="1840090" y="821267"/>
            <a:ext cx="8873066" cy="521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50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cloud security mechanisms ppt">
            <a:extLst>
              <a:ext uri="{FF2B5EF4-FFF2-40B4-BE49-F238E27FC236}">
                <a16:creationId xmlns:a16="http://schemas.microsoft.com/office/drawing/2014/main" id="{B5E688CA-67B7-40AD-B200-D05D744CC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 t="11463" r="6902" b="23710"/>
          <a:stretch/>
        </p:blipFill>
        <p:spPr bwMode="auto">
          <a:xfrm>
            <a:off x="1275644" y="1185334"/>
            <a:ext cx="9640711" cy="480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32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cloud security mechanisms ppt">
            <a:extLst>
              <a:ext uri="{FF2B5EF4-FFF2-40B4-BE49-F238E27FC236}">
                <a16:creationId xmlns:a16="http://schemas.microsoft.com/office/drawing/2014/main" id="{1A2EF9BA-FEE9-4B9F-8E6E-2329370057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32" t="6267" r="10246" b="4906"/>
          <a:stretch/>
        </p:blipFill>
        <p:spPr bwMode="auto">
          <a:xfrm>
            <a:off x="1174043" y="349956"/>
            <a:ext cx="9979379" cy="608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2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CC1FD-E725-4352-9AAB-7F787CFCD0E7}"/>
              </a:ext>
            </a:extLst>
          </p:cNvPr>
          <p:cNvPicPr>
            <a:picLocks noChangeAspect="1"/>
          </p:cNvPicPr>
          <p:nvPr/>
        </p:nvPicPr>
        <p:blipFill rotWithShape="1">
          <a:blip r:embed="rId2"/>
          <a:srcRect l="17038" t="21714" r="42592" b="35632"/>
          <a:stretch/>
        </p:blipFill>
        <p:spPr>
          <a:xfrm>
            <a:off x="1817511" y="835378"/>
            <a:ext cx="8929511" cy="4876800"/>
          </a:xfrm>
          <a:prstGeom prst="rect">
            <a:avLst/>
          </a:prstGeom>
        </p:spPr>
      </p:pic>
    </p:spTree>
    <p:extLst>
      <p:ext uri="{BB962C8B-B14F-4D97-AF65-F5344CB8AC3E}">
        <p14:creationId xmlns:p14="http://schemas.microsoft.com/office/powerpoint/2010/main" val="3491890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54EB9-A961-4FD9-8902-070562CA31DA}"/>
              </a:ext>
            </a:extLst>
          </p:cNvPr>
          <p:cNvPicPr>
            <a:picLocks noChangeAspect="1"/>
          </p:cNvPicPr>
          <p:nvPr/>
        </p:nvPicPr>
        <p:blipFill rotWithShape="1">
          <a:blip r:embed="rId2"/>
          <a:srcRect l="7594" t="27150" r="41203" b="41559"/>
          <a:stretch/>
        </p:blipFill>
        <p:spPr>
          <a:xfrm>
            <a:off x="1828800" y="1569157"/>
            <a:ext cx="8703733" cy="4255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7713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F0ECFA-94F3-433A-ACAC-D558062E0F8F}"/>
              </a:ext>
            </a:extLst>
          </p:cNvPr>
          <p:cNvPicPr>
            <a:picLocks noChangeAspect="1"/>
          </p:cNvPicPr>
          <p:nvPr/>
        </p:nvPicPr>
        <p:blipFill rotWithShape="1">
          <a:blip r:embed="rId2"/>
          <a:srcRect l="9074" t="26820" r="42037" b="31513"/>
          <a:stretch/>
        </p:blipFill>
        <p:spPr>
          <a:xfrm>
            <a:off x="2077155" y="1230489"/>
            <a:ext cx="8466667" cy="4571999"/>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90000" dist="50800" dir="5400000" sy="-100000" algn="bl" rotWithShape="0"/>
          </a:effectLst>
        </p:spPr>
      </p:pic>
    </p:spTree>
    <p:extLst>
      <p:ext uri="{BB962C8B-B14F-4D97-AF65-F5344CB8AC3E}">
        <p14:creationId xmlns:p14="http://schemas.microsoft.com/office/powerpoint/2010/main" val="4057408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DBBF1B-556C-4BC8-80CE-FB137F25266A}"/>
              </a:ext>
            </a:extLst>
          </p:cNvPr>
          <p:cNvPicPr>
            <a:picLocks noChangeAspect="1"/>
          </p:cNvPicPr>
          <p:nvPr/>
        </p:nvPicPr>
        <p:blipFill rotWithShape="1">
          <a:blip r:embed="rId2"/>
          <a:srcRect l="9259" t="26491" r="44168" b="28384"/>
          <a:stretch/>
        </p:blipFill>
        <p:spPr>
          <a:xfrm>
            <a:off x="1975557" y="1151467"/>
            <a:ext cx="8444088" cy="4605865"/>
          </a:xfrm>
          <a:prstGeom prst="rect">
            <a:avLst/>
          </a:prstGeom>
        </p:spPr>
      </p:pic>
    </p:spTree>
    <p:extLst>
      <p:ext uri="{BB962C8B-B14F-4D97-AF65-F5344CB8AC3E}">
        <p14:creationId xmlns:p14="http://schemas.microsoft.com/office/powerpoint/2010/main" val="2820741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7B069-17F0-4A01-A29D-E0451A20A0E8}"/>
              </a:ext>
            </a:extLst>
          </p:cNvPr>
          <p:cNvPicPr>
            <a:picLocks noChangeAspect="1"/>
          </p:cNvPicPr>
          <p:nvPr/>
        </p:nvPicPr>
        <p:blipFill rotWithShape="1">
          <a:blip r:embed="rId2"/>
          <a:srcRect l="12592" t="25338" r="41204" b="22456"/>
          <a:stretch/>
        </p:blipFill>
        <p:spPr>
          <a:xfrm>
            <a:off x="1557867" y="1013178"/>
            <a:ext cx="9369778" cy="4831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9909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213BF-B84C-458D-BA30-5DAB705DC06E}"/>
              </a:ext>
            </a:extLst>
          </p:cNvPr>
          <p:cNvPicPr>
            <a:picLocks noChangeAspect="1"/>
          </p:cNvPicPr>
          <p:nvPr/>
        </p:nvPicPr>
        <p:blipFill rotWithShape="1">
          <a:blip r:embed="rId2"/>
          <a:srcRect l="12593" t="25997" r="40370" b="30196"/>
          <a:stretch/>
        </p:blipFill>
        <p:spPr>
          <a:xfrm>
            <a:off x="1941689" y="1041400"/>
            <a:ext cx="8308622" cy="477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3329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7CD977FC-8439-48E5-80C6-3788D846E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39" y="451555"/>
            <a:ext cx="5920313" cy="5915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oud based security groups ppt of slideshare">
            <a:extLst>
              <a:ext uri="{FF2B5EF4-FFF2-40B4-BE49-F238E27FC236}">
                <a16:creationId xmlns:a16="http://schemas.microsoft.com/office/drawing/2014/main" id="{AF3ABDC2-6A79-4F65-9FBE-E129C7971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18" t="19381" b="47216"/>
          <a:stretch/>
        </p:blipFill>
        <p:spPr bwMode="auto">
          <a:xfrm>
            <a:off x="6750756" y="2032000"/>
            <a:ext cx="4380087" cy="300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4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F24D2-38D0-4CFB-9652-DAC544062B47}"/>
              </a:ext>
            </a:extLst>
          </p:cNvPr>
          <p:cNvPicPr>
            <a:picLocks noChangeAspect="1"/>
          </p:cNvPicPr>
          <p:nvPr/>
        </p:nvPicPr>
        <p:blipFill rotWithShape="1">
          <a:blip r:embed="rId2"/>
          <a:srcRect l="26521" t="16796" r="25326" b="29458"/>
          <a:stretch/>
        </p:blipFill>
        <p:spPr>
          <a:xfrm>
            <a:off x="967410" y="662609"/>
            <a:ext cx="10575234" cy="5300869"/>
          </a:xfrm>
          <a:prstGeom prst="rect">
            <a:avLst/>
          </a:prstGeom>
        </p:spPr>
      </p:pic>
    </p:spTree>
    <p:extLst>
      <p:ext uri="{BB962C8B-B14F-4D97-AF65-F5344CB8AC3E}">
        <p14:creationId xmlns:p14="http://schemas.microsoft.com/office/powerpoint/2010/main" val="2106931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7C786-F4EF-470D-95CE-4100F4937F7A}"/>
              </a:ext>
            </a:extLst>
          </p:cNvPr>
          <p:cNvPicPr>
            <a:picLocks noChangeAspect="1"/>
          </p:cNvPicPr>
          <p:nvPr/>
        </p:nvPicPr>
        <p:blipFill rotWithShape="1">
          <a:blip r:embed="rId2"/>
          <a:srcRect l="2346" t="7078" r="1729" b="7983"/>
          <a:stretch/>
        </p:blipFill>
        <p:spPr>
          <a:xfrm>
            <a:off x="1422400" y="485422"/>
            <a:ext cx="9335911" cy="5825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4103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ardened virtual server images ppt of slideshare">
            <a:extLst>
              <a:ext uri="{FF2B5EF4-FFF2-40B4-BE49-F238E27FC236}">
                <a16:creationId xmlns:a16="http://schemas.microsoft.com/office/drawing/2014/main" id="{66BE885D-1485-42F3-BF51-D6EE635915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0" t="11383" r="9689" b="28659"/>
          <a:stretch/>
        </p:blipFill>
        <p:spPr bwMode="auto">
          <a:xfrm>
            <a:off x="1693332" y="1147763"/>
            <a:ext cx="8669867" cy="450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078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1A3E0-2DB5-4B66-B327-E8155654FA85}"/>
              </a:ext>
            </a:extLst>
          </p:cNvPr>
          <p:cNvPicPr>
            <a:picLocks noChangeAspect="1"/>
          </p:cNvPicPr>
          <p:nvPr/>
        </p:nvPicPr>
        <p:blipFill rotWithShape="1">
          <a:blip r:embed="rId2"/>
          <a:srcRect l="9131" t="11464" r="14334" b="7627"/>
          <a:stretch/>
        </p:blipFill>
        <p:spPr>
          <a:xfrm>
            <a:off x="1422401" y="959556"/>
            <a:ext cx="9110132" cy="5238044"/>
          </a:xfrm>
          <a:prstGeom prst="rect">
            <a:avLst/>
          </a:prstGeom>
        </p:spPr>
      </p:pic>
    </p:spTree>
    <p:extLst>
      <p:ext uri="{BB962C8B-B14F-4D97-AF65-F5344CB8AC3E}">
        <p14:creationId xmlns:p14="http://schemas.microsoft.com/office/powerpoint/2010/main" val="793989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hank you images">
            <a:extLst>
              <a:ext uri="{FF2B5EF4-FFF2-40B4-BE49-F238E27FC236}">
                <a16:creationId xmlns:a16="http://schemas.microsoft.com/office/drawing/2014/main" id="{C7D8C84C-B6E4-40C5-B989-32938A3A8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422" y="887312"/>
            <a:ext cx="8037690" cy="4475439"/>
          </a:xfrm>
          <a:prstGeom prst="rect">
            <a:avLst/>
          </a:prstGeom>
          <a:noFill/>
          <a:effectLst>
            <a:glow rad="139700">
              <a:schemeClr val="accent6">
                <a:satMod val="175000"/>
                <a:alpha val="40000"/>
              </a:schemeClr>
            </a:glow>
          </a:effectLst>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294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076"/>
                                        </p:tgtEl>
                                        <p:attrNameLst>
                                          <p:attrName>fillcolor</p:attrName>
                                        </p:attrNameLst>
                                      </p:cBhvr>
                                      <p:to>
                                        <a:schemeClr val="accent2"/>
                                      </p:to>
                                    </p:animClr>
                                    <p:set>
                                      <p:cBhvr>
                                        <p:cTn id="7" dur="2000" fill="hold"/>
                                        <p:tgtEl>
                                          <p:spTgt spid="3076"/>
                                        </p:tgtEl>
                                        <p:attrNameLst>
                                          <p:attrName>fill.type</p:attrName>
                                        </p:attrNameLst>
                                      </p:cBhvr>
                                      <p:to>
                                        <p:strVal val="solid"/>
                                      </p:to>
                                    </p:set>
                                    <p:set>
                                      <p:cBhvr>
                                        <p:cTn id="8" dur="2000" fill="hold"/>
                                        <p:tgtEl>
                                          <p:spTgt spid="307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5546DC-9AFB-464A-947A-426D4EAB7406}"/>
              </a:ext>
            </a:extLst>
          </p:cNvPr>
          <p:cNvPicPr>
            <a:picLocks noChangeAspect="1"/>
          </p:cNvPicPr>
          <p:nvPr/>
        </p:nvPicPr>
        <p:blipFill rotWithShape="1">
          <a:blip r:embed="rId2"/>
          <a:srcRect l="20870" t="18922" r="22500" b="26172"/>
          <a:stretch/>
        </p:blipFill>
        <p:spPr>
          <a:xfrm>
            <a:off x="1086678" y="662609"/>
            <a:ext cx="9833113" cy="5446643"/>
          </a:xfrm>
          <a:prstGeom prst="rect">
            <a:avLst/>
          </a:prstGeom>
        </p:spPr>
      </p:pic>
    </p:spTree>
    <p:extLst>
      <p:ext uri="{BB962C8B-B14F-4D97-AF65-F5344CB8AC3E}">
        <p14:creationId xmlns:p14="http://schemas.microsoft.com/office/powerpoint/2010/main" val="332863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87D632-B846-4352-8D93-57D246DCF234}"/>
              </a:ext>
            </a:extLst>
          </p:cNvPr>
          <p:cNvPicPr>
            <a:picLocks noChangeAspect="1"/>
          </p:cNvPicPr>
          <p:nvPr/>
        </p:nvPicPr>
        <p:blipFill rotWithShape="1">
          <a:blip r:embed="rId2"/>
          <a:srcRect l="20761" t="18148" r="21522" b="23659"/>
          <a:stretch/>
        </p:blipFill>
        <p:spPr>
          <a:xfrm>
            <a:off x="1152940" y="795130"/>
            <a:ext cx="9753600" cy="5247861"/>
          </a:xfrm>
          <a:prstGeom prst="rect">
            <a:avLst/>
          </a:prstGeom>
        </p:spPr>
      </p:pic>
    </p:spTree>
    <p:extLst>
      <p:ext uri="{BB962C8B-B14F-4D97-AF65-F5344CB8AC3E}">
        <p14:creationId xmlns:p14="http://schemas.microsoft.com/office/powerpoint/2010/main" val="12838474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TM02900771[[fn=Slice]]</Template>
  <TotalTime>4905</TotalTime>
  <Words>111</Words>
  <Application>Microsoft Office PowerPoint</Application>
  <PresentationFormat>Widescreen</PresentationFormat>
  <Paragraphs>13</Paragraphs>
  <Slides>73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Black</vt:lpstr>
      <vt:lpstr>Century Gothic</vt:lpstr>
      <vt:lpstr>Constantia</vt:lpstr>
      <vt:lpstr>Monotype Corsiva</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Sla management systems  </vt:lpstr>
      <vt:lpstr>PowerPoint Presentation</vt:lpstr>
      <vt:lpstr>As the fig. of cloud service consumer exchanges messages with a cloud service .  1. a pay-per-use monitor keeps track of the usage and collects data relevant to billing.  2.(A)which is forwarded to a repository that is part of the billing management system.  2(B)the system periodically calculates the consolidated cloud service usage fees and generates an invoice for the cloud consumer.  (3) the invoice may be provided to the cloud consumer through the usage and administration portal(4).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R. Maurya</dc:creator>
  <cp:lastModifiedBy>Ankita R. Maurya</cp:lastModifiedBy>
  <cp:revision>40</cp:revision>
  <dcterms:created xsi:type="dcterms:W3CDTF">2019-09-18T16:15:33Z</dcterms:created>
  <dcterms:modified xsi:type="dcterms:W3CDTF">2019-10-11T15:37:44Z</dcterms:modified>
</cp:coreProperties>
</file>